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6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12.jpeg" ContentType="image/jpeg"/>
  <Override PartName="/ppt/media/image44.jpeg" ContentType="image/jpeg"/>
  <Override PartName="/ppt/media/image11.jpeg" ContentType="image/jpeg"/>
  <Override PartName="/ppt/media/image13.jpeg" ContentType="image/jpeg"/>
  <Override PartName="/ppt/media/image14.jpeg" ContentType="image/jpeg"/>
  <Override PartName="/ppt/media/image16.png" ContentType="image/png"/>
  <Override PartName="/ppt/media/image6.jpeg" ContentType="image/jpe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9.jpeg" ContentType="image/jpe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36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27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</a:t>
            </a:r>
            <a:r>
              <a:rPr b="0" lang="pt-BR" sz="4400" spc="-1" strike="noStrike">
                <a:latin typeface="Arial"/>
              </a:rPr>
              <a:t>l</a:t>
            </a:r>
            <a:r>
              <a:rPr b="0" lang="pt-BR" sz="4400" spc="-1" strike="noStrike">
                <a:latin typeface="Arial"/>
              </a:rPr>
              <a:t>i</a:t>
            </a:r>
            <a:r>
              <a:rPr b="0" lang="pt-BR" sz="4400" spc="-1" strike="noStrike">
                <a:latin typeface="Arial"/>
              </a:rPr>
              <a:t>q</a:t>
            </a:r>
            <a:r>
              <a:rPr b="0" lang="pt-BR" sz="4400" spc="-1" strike="noStrike">
                <a:latin typeface="Arial"/>
              </a:rPr>
              <a:t>u</a:t>
            </a:r>
            <a:r>
              <a:rPr b="0" lang="pt-BR" sz="4400" spc="-1" strike="noStrike">
                <a:latin typeface="Arial"/>
              </a:rPr>
              <a:t>e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p</a:t>
            </a:r>
            <a:r>
              <a:rPr b="0" lang="pt-BR" sz="4400" spc="-1" strike="noStrike">
                <a:latin typeface="Arial"/>
              </a:rPr>
              <a:t>a</a:t>
            </a:r>
            <a:r>
              <a:rPr b="0" lang="pt-BR" sz="4400" spc="-1" strike="noStrike">
                <a:latin typeface="Arial"/>
              </a:rPr>
              <a:t>r</a:t>
            </a:r>
            <a:r>
              <a:rPr b="0" lang="pt-BR" sz="4400" spc="-1" strike="noStrike">
                <a:latin typeface="Arial"/>
              </a:rPr>
              <a:t>a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m</a:t>
            </a:r>
            <a:r>
              <a:rPr b="0" lang="pt-BR" sz="4400" spc="-1" strike="noStrike">
                <a:latin typeface="Arial"/>
              </a:rPr>
              <a:t>o</a:t>
            </a:r>
            <a:r>
              <a:rPr b="0" lang="pt-BR" sz="4400" spc="-1" strike="noStrike">
                <a:latin typeface="Arial"/>
              </a:rPr>
              <a:t>v</a:t>
            </a:r>
            <a:r>
              <a:rPr b="0" lang="pt-BR" sz="4400" spc="-1" strike="noStrike">
                <a:latin typeface="Arial"/>
              </a:rPr>
              <a:t>e</a:t>
            </a:r>
            <a:r>
              <a:rPr b="0" lang="pt-BR" sz="4400" spc="-1" strike="noStrike">
                <a:latin typeface="Arial"/>
              </a:rPr>
              <a:t>r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o</a:t>
            </a:r>
            <a:r>
              <a:rPr b="0" lang="pt-BR" sz="4400" spc="-1" strike="noStrike">
                <a:latin typeface="Arial"/>
              </a:rPr>
              <a:t> </a:t>
            </a:r>
            <a:r>
              <a:rPr b="0" lang="pt-BR" sz="4400" spc="-1" strike="noStrike">
                <a:latin typeface="Arial"/>
              </a:rPr>
              <a:t>s</a:t>
            </a:r>
            <a:r>
              <a:rPr b="0" lang="pt-BR" sz="4400" spc="-1" strike="noStrike">
                <a:latin typeface="Arial"/>
              </a:rPr>
              <a:t>l</a:t>
            </a:r>
            <a:r>
              <a:rPr b="0" lang="pt-BR" sz="4400" spc="-1" strike="noStrike">
                <a:latin typeface="Arial"/>
              </a:rPr>
              <a:t>i</a:t>
            </a:r>
            <a:r>
              <a:rPr b="0" lang="pt-BR" sz="4400" spc="-1" strike="noStrike">
                <a:latin typeface="Arial"/>
              </a:rPr>
              <a:t>d</a:t>
            </a:r>
            <a:r>
              <a:rPr b="0" lang="pt-BR" sz="4400" spc="-1" strike="noStrike">
                <a:latin typeface="Arial"/>
              </a:rPr>
              <a:t>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latin typeface="Arial"/>
              </a:rPr>
              <a:t>C</a:t>
            </a:r>
            <a:r>
              <a:rPr b="0" lang="pt-BR" sz="2000" spc="-1" strike="noStrike">
                <a:latin typeface="Arial"/>
              </a:rPr>
              <a:t>l</a:t>
            </a:r>
            <a:r>
              <a:rPr b="0" lang="pt-BR" sz="2000" spc="-1" strike="noStrike">
                <a:latin typeface="Arial"/>
              </a:rPr>
              <a:t>i</a:t>
            </a:r>
            <a:r>
              <a:rPr b="0" lang="pt-BR" sz="2000" spc="-1" strike="noStrike">
                <a:latin typeface="Arial"/>
              </a:rPr>
              <a:t>q</a:t>
            </a:r>
            <a:r>
              <a:rPr b="0" lang="pt-BR" sz="2000" spc="-1" strike="noStrike">
                <a:latin typeface="Arial"/>
              </a:rPr>
              <a:t>u</a:t>
            </a:r>
            <a:r>
              <a:rPr b="0" lang="pt-BR" sz="2000" spc="-1" strike="noStrike">
                <a:latin typeface="Arial"/>
              </a:rPr>
              <a:t>e</a:t>
            </a: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p</a:t>
            </a:r>
            <a:r>
              <a:rPr b="0" lang="pt-BR" sz="2000" spc="-1" strike="noStrike">
                <a:latin typeface="Arial"/>
              </a:rPr>
              <a:t>a</a:t>
            </a:r>
            <a:r>
              <a:rPr b="0" lang="pt-BR" sz="2000" spc="-1" strike="noStrike">
                <a:latin typeface="Arial"/>
              </a:rPr>
              <a:t>r</a:t>
            </a:r>
            <a:r>
              <a:rPr b="0" lang="pt-BR" sz="2000" spc="-1" strike="noStrike">
                <a:latin typeface="Arial"/>
              </a:rPr>
              <a:t>a</a:t>
            </a: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e</a:t>
            </a:r>
            <a:r>
              <a:rPr b="0" lang="pt-BR" sz="2000" spc="-1" strike="noStrike">
                <a:latin typeface="Arial"/>
              </a:rPr>
              <a:t>d</a:t>
            </a:r>
            <a:r>
              <a:rPr b="0" lang="pt-BR" sz="2000" spc="-1" strike="noStrike">
                <a:latin typeface="Arial"/>
              </a:rPr>
              <a:t>i</a:t>
            </a:r>
            <a:r>
              <a:rPr b="0" lang="pt-BR" sz="2000" spc="-1" strike="noStrike">
                <a:latin typeface="Arial"/>
              </a:rPr>
              <a:t>t</a:t>
            </a:r>
            <a:r>
              <a:rPr b="0" lang="pt-BR" sz="2000" spc="-1" strike="noStrike">
                <a:latin typeface="Arial"/>
              </a:rPr>
              <a:t>a</a:t>
            </a:r>
            <a:r>
              <a:rPr b="0" lang="pt-BR" sz="2000" spc="-1" strike="noStrike">
                <a:latin typeface="Arial"/>
              </a:rPr>
              <a:t>r</a:t>
            </a: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o</a:t>
            </a: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f</a:t>
            </a:r>
            <a:r>
              <a:rPr b="0" lang="pt-BR" sz="2000" spc="-1" strike="noStrike">
                <a:latin typeface="Arial"/>
              </a:rPr>
              <a:t>o</a:t>
            </a:r>
            <a:r>
              <a:rPr b="0" lang="pt-BR" sz="2000" spc="-1" strike="noStrike">
                <a:latin typeface="Arial"/>
              </a:rPr>
              <a:t>r</a:t>
            </a:r>
            <a:r>
              <a:rPr b="0" lang="pt-BR" sz="2000" spc="-1" strike="noStrike">
                <a:latin typeface="Arial"/>
              </a:rPr>
              <a:t>m</a:t>
            </a:r>
            <a:r>
              <a:rPr b="0" lang="pt-BR" sz="2000" spc="-1" strike="noStrike">
                <a:latin typeface="Arial"/>
              </a:rPr>
              <a:t>a</a:t>
            </a:r>
            <a:r>
              <a:rPr b="0" lang="pt-BR" sz="2000" spc="-1" strike="noStrike">
                <a:latin typeface="Arial"/>
              </a:rPr>
              <a:t>t</a:t>
            </a:r>
            <a:r>
              <a:rPr b="0" lang="pt-BR" sz="2000" spc="-1" strike="noStrike">
                <a:latin typeface="Arial"/>
              </a:rPr>
              <a:t>o</a:t>
            </a: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d</a:t>
            </a:r>
            <a:r>
              <a:rPr b="0" lang="pt-BR" sz="2000" spc="-1" strike="noStrike">
                <a:latin typeface="Arial"/>
              </a:rPr>
              <a:t>e</a:t>
            </a:r>
            <a:r>
              <a:rPr b="0" lang="pt-BR" sz="2000" spc="-1" strike="noStrike">
                <a:latin typeface="Arial"/>
              </a:rPr>
              <a:t> </a:t>
            </a:r>
            <a:r>
              <a:rPr b="0" lang="pt-BR" sz="2000" spc="-1" strike="noStrike">
                <a:latin typeface="Arial"/>
              </a:rPr>
              <a:t>n</a:t>
            </a:r>
            <a:r>
              <a:rPr b="0" lang="pt-BR" sz="2000" spc="-1" strike="noStrike">
                <a:latin typeface="Arial"/>
              </a:rPr>
              <a:t>o</a:t>
            </a:r>
            <a:r>
              <a:rPr b="0" lang="pt-BR" sz="2000" spc="-1" strike="noStrike">
                <a:latin typeface="Arial"/>
              </a:rPr>
              <a:t>t</a:t>
            </a:r>
            <a:r>
              <a:rPr b="0" lang="pt-BR" sz="2000" spc="-1" strike="noStrike">
                <a:latin typeface="Arial"/>
              </a:rPr>
              <a:t>a</a:t>
            </a:r>
            <a:r>
              <a:rPr b="0" lang="pt-BR" sz="2000" spc="-1" strike="noStrike">
                <a:latin typeface="Arial"/>
              </a:rPr>
              <a:t>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BAACEF6-6D24-460F-A84A-855F17D469DD}" type="slidenum">
              <a:rPr b="0" lang="pt-BR" sz="1400" spc="-1" strike="noStrike">
                <a:latin typeface="Times New Roman"/>
              </a:rPr>
              <a:t>1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Bom dia, meu nome é Prabhát Kumar de Oliveira, postulante ao grau de bacharel em ciência da computação</a:t>
            </a:r>
            <a:endParaRPr b="0" lang="pt-BR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E o tema do meu trabalho é segmentação de amêndoas de cacau e identificação de atributos para a automatização do teste de corte</a:t>
            </a:r>
            <a:endParaRPr b="0" lang="pt-BR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Com a orientação da Profª Drª Marta Magda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O primeiro passo consiste na conversão das cores da imagem para escala de cinza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O Segundo passo consiste na aplicação do threshold na imagem, convertendo-a para uma imagem binária (preto e branco)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Ruidos ocasionados pela presença de impurezas eventualmente podem aparecer na imagem, afetando assim a detecção de bordas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Com a imagem livre de ruídos, o quarto passo consiste na utilização do Canny para a detecção de bordas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Os contornos são utilizados no quinto passo para o destaque das amêndoas na imagem original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O sexto passo consiste na remoção da imagem de fundo das amêndoas, tornando-a branca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Assim é possível a extração de cada amêndoa individualmente possibilitando a análise de características que poderão ser utilizadas para classificá-las.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A metodologia proposta foi testada na tábua completa de amêndoas, mas o algoritmo não se mostrou eficiente na segmentação pelo fato da sobreposição de amêndoas. Amêndoas sobrepostas são identificadas pelo algoritmo como apenas um objeto, e não é relevante a divisão da imagem considerando a quantidade de amêndoas pois o pedaço de amêndoa que ficar em uma das imagens afetará a análise geométrica e de cor, resultando em análise incorreta.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Em relação às amêndoas, pode-se tirar duas fotos, onde distribui-se apenas 150 amêndoas em cada foto, preenchendo um espaço com amêndoa e outra não, e na fileira seguinte inverter a distribuição.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A sequência da apresentação consiste na introdução e seguido da segmentação de amêndoas. Em seguida é abordado a identificação de atributos e por fim a conclusão.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Item III: de forma a classificar a classe inseto e germinada, ou complementar as classificações possíveis</a:t>
            </a: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Item V : , de forma que ou os espaços entre as amêndoas seja maior, ou a região de posicionamento da amêndoa seja maior</a:t>
            </a:r>
            <a:endParaRPr b="0" lang="pt-BR" sz="18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Bom dia, meu nome é Prabhát Kumar de Oliveira, postulante ao grau de bacharel em ciência da computação</a:t>
            </a:r>
            <a:endParaRPr b="0" lang="pt-BR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E o tema do meu trabalho é segmentação de amêndoas de cacau e identificação de atributos para a automatização do teste de corte</a:t>
            </a:r>
            <a:endParaRPr b="0" lang="pt-BR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Com a orientação da Profª Drª Marta Magda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15000"/>
              </a:lnSpc>
              <a:spcBef>
                <a:spcPts val="601"/>
              </a:spcBef>
              <a:spcAft>
                <a:spcPts val="1001"/>
              </a:spcAft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Essa qualidade pode ser verificada pela prova de corte, que tem como objetivo identificar as amêndoas defeituosas além de avaliar se o beneficiamento nas etapas da produção do cacau foram realizados corretamente e em que fase do processo ocorreram problemas.</a:t>
            </a:r>
            <a:endParaRPr b="0" lang="pt-BR" sz="18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15000"/>
              </a:lnSpc>
              <a:spcBef>
                <a:spcPts val="601"/>
              </a:spcBef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A prova de corte é um teste utilizado como forma de classificar e caracterizar lotes quanto à qualidade. É baseado na observação visual de uma amostra de amêndoa e mensuração do número de amêndoas defeituosas.   Consiste na seleção aleatória de amêndoas por um especialista, o qual realiza a inspeção olfativa de cada amêndoa. São então cortadas e dispostas em uma tábua de corte onde é realizado a inspeção visual. A análise é realizada em 300 amêndoas.</a:t>
            </a:r>
            <a:endParaRPr b="0" lang="pt-BR" sz="18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Tendo como base as informações a respeito da inspeção, o presente trabalho tem como motivação o fato de que os especialistas que realizam a classificação das amêndoas de cacau na CEPLAC estão se tornando escassos, devido a processos de aposentadoria ou falecimentos e não está ocorrendo a contratação de novos especialistas. Outro fator é que a classificação manual está sujeita a falhas humanas, bem como a análise subjetiva de cada especialista, não havendo assim uma padronização do processo.  Existe também a questão do tempo de realização do procedimento. Para a inspeção visual das amêndoas demora-se em média cerca de 90 minutos.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Para este trabalho serão consideradas as seguintes classes: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160" cy="3428280"/>
          </a:xfrm>
          <a:prstGeom prst="rect">
            <a:avLst/>
          </a:prstGeom>
        </p:spPr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pt-BR" sz="1100" spc="-1" strike="noStrike">
                <a:latin typeface="Arial"/>
              </a:rPr>
              <a:t>Baseado nos testes realizados para avliação dos algoritmos para a segmentação das amêndoas na tábua de corte, a metodologia proposta para a segmentação de amêndoas consistirá em 6 passos que foram</a:t>
            </a:r>
            <a:r>
              <a:rPr b="0" lang="pt-BR" sz="1100" spc="-1" strike="noStrike">
                <a:solidFill>
                  <a:srgbClr val="000000"/>
                </a:solidFill>
                <a:latin typeface="Arial"/>
              </a:rPr>
              <a:t> realizados com imagens de cada classe individualmente. A seguir será mostrado o passo a passo exemplificado com a classe inseto.</a:t>
            </a:r>
            <a:endParaRPr b="0" lang="pt-BR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69080" y="2477880"/>
            <a:ext cx="363600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69080" y="2477880"/>
            <a:ext cx="363600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469080" y="2477880"/>
            <a:ext cx="363600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469080" y="2477880"/>
            <a:ext cx="363600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69080" y="2477880"/>
            <a:ext cx="363600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ubTitle"/>
          </p:nvPr>
        </p:nvSpPr>
        <p:spPr>
          <a:xfrm>
            <a:off x="469080" y="2477880"/>
            <a:ext cx="3636000" cy="1028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-1440" y="0"/>
            <a:ext cx="4574880" cy="514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4574880" y="0"/>
            <a:ext cx="184680" cy="5142960"/>
          </a:xfrm>
          <a:prstGeom prst="rect">
            <a:avLst/>
          </a:prstGeom>
          <a:gradFill rotWithShape="0">
            <a:gsLst>
              <a:gs pos="0">
                <a:srgbClr val="000014">
                  <a:alpha val="50000"/>
                </a:srgbClr>
              </a:gs>
              <a:gs pos="100000">
                <a:srgbClr val="000014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69080" y="2387160"/>
            <a:ext cx="3636000" cy="2258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</a:t>
            </a:r>
            <a:r>
              <a:rPr b="0" lang="pt-BR" sz="3200" spc="-1" strike="noStrike">
                <a:latin typeface="Arial"/>
              </a:rPr>
              <a:t>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flipH="1">
            <a:off x="2471760" y="0"/>
            <a:ext cx="112320" cy="5142960"/>
          </a:xfrm>
          <a:prstGeom prst="rect">
            <a:avLst/>
          </a:prstGeom>
          <a:gradFill rotWithShape="0"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2585520" y="0"/>
            <a:ext cx="6557760" cy="514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7920000" y="36360"/>
            <a:ext cx="1215360" cy="4438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 flipH="1">
            <a:off x="-7920" y="0"/>
            <a:ext cx="2592000" cy="514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2"/>
          <p:cNvSpPr/>
          <p:nvPr/>
        </p:nvSpPr>
        <p:spPr>
          <a:xfrm>
            <a:off x="2585520" y="0"/>
            <a:ext cx="112320" cy="5142960"/>
          </a:xfrm>
          <a:prstGeom prst="rect">
            <a:avLst/>
          </a:prstGeom>
          <a:gradFill rotWithShape="0"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1440000" y="36360"/>
            <a:ext cx="1215360" cy="4438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 flipH="1">
            <a:off x="2471760" y="0"/>
            <a:ext cx="112320" cy="5142960"/>
          </a:xfrm>
          <a:prstGeom prst="rect">
            <a:avLst/>
          </a:prstGeom>
          <a:gradFill rotWithShape="0"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2585520" y="0"/>
            <a:ext cx="6557760" cy="514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7920000" y="36360"/>
            <a:ext cx="1215360" cy="4438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7920000" y="36360"/>
            <a:ext cx="1215360" cy="4438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0" y="0"/>
            <a:ext cx="9143280" cy="514296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"/>
          <p:cNvSpPr/>
          <p:nvPr/>
        </p:nvSpPr>
        <p:spPr>
          <a:xfrm>
            <a:off x="0" y="0"/>
            <a:ext cx="9143280" cy="3979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7920000" y="36360"/>
            <a:ext cx="1215360" cy="44388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61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slideLayout" Target="../slideLayouts/slideLayout49.xml"/><Relationship Id="rId1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224640" y="2158200"/>
            <a:ext cx="4207320" cy="20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Segmentação de amêndoas de cacau em imagens digitais de tábuas de corte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864000" y="72000"/>
            <a:ext cx="3744000" cy="16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Universidade Estadual de Santa Cruz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Autores: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Patrick Silva Ferraz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Prabhát Kumar de Oliveira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Orientadora: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Drª. Marta Magda Dornelles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251" name="Shape 98" descr=""/>
          <p:cNvPicPr/>
          <p:nvPr/>
        </p:nvPicPr>
        <p:blipFill>
          <a:blip r:embed="rId2"/>
          <a:stretch/>
        </p:blipFill>
        <p:spPr>
          <a:xfrm>
            <a:off x="152640" y="128520"/>
            <a:ext cx="633960" cy="822240"/>
          </a:xfrm>
          <a:prstGeom prst="rect">
            <a:avLst/>
          </a:prstGeom>
          <a:ln>
            <a:noFill/>
          </a:ln>
        </p:spPr>
      </p:pic>
      <p:grpSp>
        <p:nvGrpSpPr>
          <p:cNvPr id="252" name="Group 3"/>
          <p:cNvGrpSpPr/>
          <p:nvPr/>
        </p:nvGrpSpPr>
        <p:grpSpPr>
          <a:xfrm>
            <a:off x="171360" y="4090680"/>
            <a:ext cx="692640" cy="877320"/>
            <a:chOff x="171360" y="4090680"/>
            <a:chExt cx="692640" cy="877320"/>
          </a:xfrm>
        </p:grpSpPr>
        <p:sp>
          <p:nvSpPr>
            <p:cNvPr id="253" name="CustomShape 4"/>
            <p:cNvSpPr/>
            <p:nvPr/>
          </p:nvSpPr>
          <p:spPr>
            <a:xfrm>
              <a:off x="171360" y="4715280"/>
              <a:ext cx="692640" cy="252720"/>
            </a:xfrm>
            <a:custGeom>
              <a:avLst/>
              <a:gdLst/>
              <a:ahLst/>
              <a:rect l="l" t="t" r="r" b="b"/>
              <a:pathLst>
                <a:path w="14736" h="5384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5"/>
            <p:cNvSpPr/>
            <p:nvPr/>
          </p:nvSpPr>
          <p:spPr>
            <a:xfrm>
              <a:off x="517320" y="4090680"/>
              <a:ext cx="360" cy="652320"/>
            </a:xfrm>
            <a:custGeom>
              <a:avLst/>
              <a:gdLst/>
              <a:ahLst/>
              <a:rect l="l" t="t" r="r" b="b"/>
              <a:pathLst>
                <a:path w="1" h="13883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6"/>
            <p:cNvSpPr/>
            <p:nvPr/>
          </p:nvSpPr>
          <p:spPr>
            <a:xfrm>
              <a:off x="547200" y="4104720"/>
              <a:ext cx="214560" cy="214560"/>
            </a:xfrm>
            <a:custGeom>
              <a:avLst/>
              <a:gdLst/>
              <a:ahLst/>
              <a:rect l="l" t="t" r="r" b="b"/>
              <a:pathLst>
                <a:path w="4579" h="458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6" name="CustomShape 7"/>
            <p:cNvSpPr/>
            <p:nvPr/>
          </p:nvSpPr>
          <p:spPr>
            <a:xfrm>
              <a:off x="576000" y="4188240"/>
              <a:ext cx="102600" cy="102600"/>
            </a:xfrm>
            <a:custGeom>
              <a:avLst/>
              <a:gdLst/>
              <a:ahLst/>
              <a:rect l="l" t="t" r="r" b="b"/>
              <a:pathLst>
                <a:path w="2193" h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8"/>
            <p:cNvSpPr/>
            <p:nvPr/>
          </p:nvSpPr>
          <p:spPr>
            <a:xfrm>
              <a:off x="192240" y="4294800"/>
              <a:ext cx="293760" cy="293760"/>
            </a:xfrm>
            <a:custGeom>
              <a:avLst/>
              <a:gdLst/>
              <a:ahLst/>
              <a:rect l="l" t="t" r="r" b="b"/>
              <a:pathLst>
                <a:path w="6260" h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9"/>
            <p:cNvSpPr/>
            <p:nvPr/>
          </p:nvSpPr>
          <p:spPr>
            <a:xfrm>
              <a:off x="286200" y="4388760"/>
              <a:ext cx="163080" cy="163080"/>
            </a:xfrm>
            <a:custGeom>
              <a:avLst/>
              <a:gdLst/>
              <a:ahLst/>
              <a:rect l="l" t="t" r="r" b="b"/>
              <a:pathLst>
                <a:path w="3484" h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59" name="" descr=""/>
          <p:cNvPicPr/>
          <p:nvPr/>
        </p:nvPicPr>
        <p:blipFill>
          <a:blip r:embed="rId3"/>
          <a:stretch/>
        </p:blipFill>
        <p:spPr>
          <a:xfrm>
            <a:off x="2168640" y="4173840"/>
            <a:ext cx="2655360" cy="96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8680" y="575640"/>
            <a:ext cx="2447280" cy="39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ffffff"/>
                </a:solidFill>
                <a:latin typeface="Nunito Sans"/>
                <a:ea typeface="Nunito Sans"/>
              </a:rPr>
              <a:t>PASSO A PASSO</a:t>
            </a:r>
            <a:br/>
            <a:endParaRPr b="0" lang="pt-BR" sz="22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40DC2E1D-66B1-44FB-BDBC-3F6E02D93585}" type="slidenum">
              <a:rPr b="0" lang="pt-BR" sz="1000" spc="-1" strike="noStrike">
                <a:solidFill>
                  <a:srgbClr val="666666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5602680" y="2738160"/>
            <a:ext cx="547920" cy="30528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rgbClr val="f670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4" name="Shape 223" descr=""/>
          <p:cNvPicPr/>
          <p:nvPr/>
        </p:nvPicPr>
        <p:blipFill>
          <a:blip r:embed="rId1"/>
          <a:stretch/>
        </p:blipFill>
        <p:spPr>
          <a:xfrm>
            <a:off x="2659320" y="1047600"/>
            <a:ext cx="2742480" cy="3656880"/>
          </a:xfrm>
          <a:prstGeom prst="rect">
            <a:avLst/>
          </a:prstGeom>
          <a:ln>
            <a:noFill/>
          </a:ln>
        </p:spPr>
      </p:pic>
      <p:pic>
        <p:nvPicPr>
          <p:cNvPr id="325" name="Shape 224" descr=""/>
          <p:cNvPicPr/>
          <p:nvPr/>
        </p:nvPicPr>
        <p:blipFill>
          <a:blip r:embed="rId2"/>
          <a:stretch/>
        </p:blipFill>
        <p:spPr>
          <a:xfrm>
            <a:off x="6303600" y="1047600"/>
            <a:ext cx="2742480" cy="3656880"/>
          </a:xfrm>
          <a:prstGeom prst="rect">
            <a:avLst/>
          </a:prstGeom>
          <a:ln>
            <a:noFill/>
          </a:ln>
        </p:spPr>
      </p:pic>
      <p:sp>
        <p:nvSpPr>
          <p:cNvPr id="326" name="CustomShape 4"/>
          <p:cNvSpPr/>
          <p:nvPr/>
        </p:nvSpPr>
        <p:spPr>
          <a:xfrm>
            <a:off x="2686320" y="300240"/>
            <a:ext cx="6245640" cy="8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  <a:spcBef>
                <a:spcPts val="601"/>
              </a:spcBef>
              <a:spcAft>
                <a:spcPts val="1001"/>
              </a:spcAft>
            </a:pPr>
            <a:r>
              <a:rPr b="0" lang="pt-BR" sz="1800" spc="-1" strike="noStrike">
                <a:solidFill>
                  <a:srgbClr val="f67031"/>
                </a:solidFill>
                <a:latin typeface="Nunito Sans"/>
                <a:ea typeface="Nunito Sans"/>
              </a:rPr>
              <a:t>1º Passo:</a:t>
            </a: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 Conversão da imagem de entrada em escala de cinza.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58680" y="575640"/>
            <a:ext cx="2447280" cy="39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ffffff"/>
                </a:solidFill>
                <a:latin typeface="Nunito Sans"/>
                <a:ea typeface="Nunito Sans"/>
              </a:rPr>
              <a:t>PASSO A PASSO</a:t>
            </a:r>
            <a:br/>
            <a:endParaRPr b="0" lang="pt-BR" sz="22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A9EA048B-FB8E-4059-B56C-BE6A62489429}" type="slidenum">
              <a:rPr b="0" lang="pt-BR" sz="1000" spc="-1" strike="noStrike">
                <a:solidFill>
                  <a:srgbClr val="cccccc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5602680" y="2738160"/>
            <a:ext cx="547920" cy="30528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rgbClr val="f670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Shape 233" descr=""/>
          <p:cNvPicPr/>
          <p:nvPr/>
        </p:nvPicPr>
        <p:blipFill>
          <a:blip r:embed="rId1"/>
          <a:stretch/>
        </p:blipFill>
        <p:spPr>
          <a:xfrm>
            <a:off x="2683080" y="1047600"/>
            <a:ext cx="2742480" cy="3656880"/>
          </a:xfrm>
          <a:prstGeom prst="rect">
            <a:avLst/>
          </a:prstGeom>
          <a:ln>
            <a:noFill/>
          </a:ln>
        </p:spPr>
      </p:pic>
      <p:pic>
        <p:nvPicPr>
          <p:cNvPr id="331" name="Shape 234" descr=""/>
          <p:cNvPicPr/>
          <p:nvPr/>
        </p:nvPicPr>
        <p:blipFill>
          <a:blip r:embed="rId2"/>
          <a:stretch/>
        </p:blipFill>
        <p:spPr>
          <a:xfrm>
            <a:off x="6303600" y="1047600"/>
            <a:ext cx="2742480" cy="3656880"/>
          </a:xfrm>
          <a:prstGeom prst="rect">
            <a:avLst/>
          </a:prstGeom>
          <a:ln>
            <a:noFill/>
          </a:ln>
        </p:spPr>
      </p:pic>
      <p:sp>
        <p:nvSpPr>
          <p:cNvPr id="332" name="CustomShape 4"/>
          <p:cNvSpPr/>
          <p:nvPr/>
        </p:nvSpPr>
        <p:spPr>
          <a:xfrm>
            <a:off x="2686320" y="228240"/>
            <a:ext cx="6245640" cy="8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  <a:spcBef>
                <a:spcPts val="601"/>
              </a:spcBef>
              <a:spcAft>
                <a:spcPts val="1001"/>
              </a:spcAft>
            </a:pPr>
            <a:r>
              <a:rPr b="0" lang="pt-BR" sz="1800" spc="-1" strike="noStrike">
                <a:solidFill>
                  <a:srgbClr val="f67031"/>
                </a:solidFill>
                <a:latin typeface="Nunito Sans"/>
                <a:ea typeface="Nunito Sans"/>
              </a:rPr>
              <a:t>2º Passo:</a:t>
            </a: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 Aplicação do threshold na imagem, gerando imagem binária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58680" y="575640"/>
            <a:ext cx="2447280" cy="39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ffffff"/>
                </a:solidFill>
                <a:latin typeface="Nunito Sans"/>
                <a:ea typeface="Nunito Sans"/>
              </a:rPr>
              <a:t>PASSO A PASSO</a:t>
            </a:r>
            <a:br/>
            <a:endParaRPr b="0" lang="pt-BR" sz="22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4D29BBDF-A68C-4968-AC05-7199DF90C591}" type="slidenum">
              <a:rPr b="0" lang="pt-BR" sz="1000" spc="-1" strike="noStrike">
                <a:solidFill>
                  <a:srgbClr val="cccccc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5602680" y="2738160"/>
            <a:ext cx="547920" cy="30528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rgbClr val="f670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Shape 243" descr=""/>
          <p:cNvPicPr/>
          <p:nvPr/>
        </p:nvPicPr>
        <p:blipFill>
          <a:blip r:embed="rId1"/>
          <a:stretch/>
        </p:blipFill>
        <p:spPr>
          <a:xfrm>
            <a:off x="2746080" y="1047600"/>
            <a:ext cx="2742480" cy="3656880"/>
          </a:xfrm>
          <a:prstGeom prst="rect">
            <a:avLst/>
          </a:prstGeom>
          <a:ln>
            <a:noFill/>
          </a:ln>
        </p:spPr>
      </p:pic>
      <p:pic>
        <p:nvPicPr>
          <p:cNvPr id="337" name="Shape 244" descr=""/>
          <p:cNvPicPr/>
          <p:nvPr/>
        </p:nvPicPr>
        <p:blipFill>
          <a:blip r:embed="rId2"/>
          <a:stretch/>
        </p:blipFill>
        <p:spPr>
          <a:xfrm>
            <a:off x="6303600" y="1047600"/>
            <a:ext cx="2742480" cy="3656880"/>
          </a:xfrm>
          <a:prstGeom prst="rect">
            <a:avLst/>
          </a:prstGeom>
          <a:ln>
            <a:noFill/>
          </a:ln>
        </p:spPr>
      </p:pic>
      <p:sp>
        <p:nvSpPr>
          <p:cNvPr id="338" name="CustomShape 4"/>
          <p:cNvSpPr/>
          <p:nvPr/>
        </p:nvSpPr>
        <p:spPr>
          <a:xfrm>
            <a:off x="2686320" y="336240"/>
            <a:ext cx="6245640" cy="8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  <a:spcBef>
                <a:spcPts val="601"/>
              </a:spcBef>
              <a:spcAft>
                <a:spcPts val="1001"/>
              </a:spcAft>
            </a:pPr>
            <a:r>
              <a:rPr b="0" lang="pt-BR" sz="1800" spc="-1" strike="noStrike">
                <a:solidFill>
                  <a:srgbClr val="f67031"/>
                </a:solidFill>
                <a:latin typeface="Nunito Sans"/>
                <a:ea typeface="Nunito Sans"/>
              </a:rPr>
              <a:t>3º Passo:</a:t>
            </a: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 Eliminação de ruídos da imagem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8680" y="575640"/>
            <a:ext cx="2447280" cy="39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ffffff"/>
                </a:solidFill>
                <a:latin typeface="Nunito Sans"/>
                <a:ea typeface="Nunito Sans"/>
              </a:rPr>
              <a:t>PASSO A PASSO</a:t>
            </a:r>
            <a:br/>
            <a:endParaRPr b="0" lang="pt-BR" sz="2200" spc="-1" strike="noStrike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D7D3F2BF-83CF-4525-8980-85FB39A4C724}" type="slidenum">
              <a:rPr b="0" lang="pt-BR" sz="1000" spc="-1" strike="noStrike">
                <a:solidFill>
                  <a:srgbClr val="cccccc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5602680" y="2738160"/>
            <a:ext cx="547920" cy="30528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rgbClr val="f670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Shape 253" descr=""/>
          <p:cNvPicPr/>
          <p:nvPr/>
        </p:nvPicPr>
        <p:blipFill>
          <a:blip r:embed="rId1"/>
          <a:stretch/>
        </p:blipFill>
        <p:spPr>
          <a:xfrm>
            <a:off x="2683080" y="1047600"/>
            <a:ext cx="2742480" cy="3656880"/>
          </a:xfrm>
          <a:prstGeom prst="rect">
            <a:avLst/>
          </a:prstGeom>
          <a:ln>
            <a:noFill/>
          </a:ln>
        </p:spPr>
      </p:pic>
      <p:pic>
        <p:nvPicPr>
          <p:cNvPr id="343" name="Shape 254" descr=""/>
          <p:cNvPicPr/>
          <p:nvPr/>
        </p:nvPicPr>
        <p:blipFill>
          <a:blip r:embed="rId2"/>
          <a:stretch/>
        </p:blipFill>
        <p:spPr>
          <a:xfrm>
            <a:off x="6216840" y="1047600"/>
            <a:ext cx="2742480" cy="3656880"/>
          </a:xfrm>
          <a:prstGeom prst="rect">
            <a:avLst/>
          </a:prstGeom>
          <a:ln>
            <a:noFill/>
          </a:ln>
        </p:spPr>
      </p:pic>
      <p:sp>
        <p:nvSpPr>
          <p:cNvPr id="344" name="CustomShape 4"/>
          <p:cNvSpPr/>
          <p:nvPr/>
        </p:nvSpPr>
        <p:spPr>
          <a:xfrm>
            <a:off x="2686320" y="300240"/>
            <a:ext cx="6245640" cy="8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  <a:spcBef>
                <a:spcPts val="601"/>
              </a:spcBef>
              <a:spcAft>
                <a:spcPts val="1001"/>
              </a:spcAft>
            </a:pPr>
            <a:r>
              <a:rPr b="0" lang="pt-BR" sz="1800" spc="-1" strike="noStrike">
                <a:solidFill>
                  <a:srgbClr val="f67031"/>
                </a:solidFill>
                <a:latin typeface="Nunito Sans"/>
                <a:ea typeface="Nunito Sans"/>
              </a:rPr>
              <a:t>4º Passo:</a:t>
            </a: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 Utilização do Canny para detecção de bordas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58680" y="575640"/>
            <a:ext cx="2447280" cy="39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ffffff"/>
                </a:solidFill>
                <a:latin typeface="Nunito Sans"/>
                <a:ea typeface="Nunito Sans"/>
              </a:rPr>
              <a:t>PASSO A PASSO</a:t>
            </a:r>
            <a:br/>
            <a:endParaRPr b="0" lang="pt-BR" sz="22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CD39DD34-1404-4815-A9E7-E9B26C440F79}" type="slidenum">
              <a:rPr b="0" lang="pt-BR" sz="1000" spc="-1" strike="noStrike">
                <a:solidFill>
                  <a:srgbClr val="cccccc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5580720" y="2723400"/>
            <a:ext cx="547920" cy="30528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rgbClr val="f670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8" name="Shape 263" descr=""/>
          <p:cNvPicPr/>
          <p:nvPr/>
        </p:nvPicPr>
        <p:blipFill>
          <a:blip r:embed="rId1"/>
          <a:stretch/>
        </p:blipFill>
        <p:spPr>
          <a:xfrm>
            <a:off x="6307920" y="1047600"/>
            <a:ext cx="2742480" cy="3656880"/>
          </a:xfrm>
          <a:prstGeom prst="rect">
            <a:avLst/>
          </a:prstGeom>
          <a:ln>
            <a:noFill/>
          </a:ln>
        </p:spPr>
      </p:pic>
      <p:pic>
        <p:nvPicPr>
          <p:cNvPr id="349" name="Shape 264" descr=""/>
          <p:cNvPicPr/>
          <p:nvPr/>
        </p:nvPicPr>
        <p:blipFill>
          <a:blip r:embed="rId2"/>
          <a:stretch/>
        </p:blipFill>
        <p:spPr>
          <a:xfrm>
            <a:off x="2659320" y="1047600"/>
            <a:ext cx="2742480" cy="3656880"/>
          </a:xfrm>
          <a:prstGeom prst="rect">
            <a:avLst/>
          </a:prstGeom>
          <a:ln>
            <a:noFill/>
          </a:ln>
        </p:spPr>
      </p:pic>
      <p:sp>
        <p:nvSpPr>
          <p:cNvPr id="350" name="CustomShape 4"/>
          <p:cNvSpPr/>
          <p:nvPr/>
        </p:nvSpPr>
        <p:spPr>
          <a:xfrm>
            <a:off x="2732040" y="216000"/>
            <a:ext cx="6245640" cy="6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  <a:spcBef>
                <a:spcPts val="601"/>
              </a:spcBef>
              <a:spcAft>
                <a:spcPts val="1001"/>
              </a:spcAft>
            </a:pPr>
            <a:r>
              <a:rPr b="0" lang="pt-BR" sz="1800" spc="-1" strike="noStrike">
                <a:solidFill>
                  <a:srgbClr val="f67031"/>
                </a:solidFill>
                <a:latin typeface="Nunito Sans"/>
                <a:ea typeface="Nunito Sans"/>
              </a:rPr>
              <a:t>5º Passo:</a:t>
            </a: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 Destaque das amêndoas na imagem original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58680" y="575640"/>
            <a:ext cx="2447280" cy="39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BR" sz="2200" spc="-1" strike="noStrike">
                <a:solidFill>
                  <a:srgbClr val="ffffff"/>
                </a:solidFill>
                <a:latin typeface="Nunito Sans"/>
                <a:ea typeface="Nunito Sans"/>
              </a:rPr>
              <a:t>PASSO A PASSO</a:t>
            </a:r>
            <a:br/>
            <a:endParaRPr b="0" lang="pt-BR" sz="22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C6AEF89A-0C4A-49BA-A915-3F7AA04E3122}" type="slidenum">
              <a:rPr b="0" lang="pt-BR" sz="1000" spc="-1" strike="noStrike">
                <a:solidFill>
                  <a:srgbClr val="cccccc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5602680" y="2723400"/>
            <a:ext cx="547920" cy="30528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rgbClr val="f670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54" name="Shape 273" descr=""/>
          <p:cNvPicPr/>
          <p:nvPr/>
        </p:nvPicPr>
        <p:blipFill>
          <a:blip r:embed="rId1"/>
          <a:stretch/>
        </p:blipFill>
        <p:spPr>
          <a:xfrm>
            <a:off x="2683080" y="1047600"/>
            <a:ext cx="2742480" cy="3656880"/>
          </a:xfrm>
          <a:prstGeom prst="rect">
            <a:avLst/>
          </a:prstGeom>
          <a:ln>
            <a:noFill/>
          </a:ln>
        </p:spPr>
      </p:pic>
      <p:pic>
        <p:nvPicPr>
          <p:cNvPr id="355" name="Shape 274" descr=""/>
          <p:cNvPicPr/>
          <p:nvPr/>
        </p:nvPicPr>
        <p:blipFill>
          <a:blip r:embed="rId2"/>
          <a:stretch/>
        </p:blipFill>
        <p:spPr>
          <a:xfrm>
            <a:off x="6327360" y="1047600"/>
            <a:ext cx="2742480" cy="3656880"/>
          </a:xfrm>
          <a:prstGeom prst="rect">
            <a:avLst/>
          </a:prstGeom>
          <a:ln>
            <a:noFill/>
          </a:ln>
        </p:spPr>
      </p:pic>
      <p:sp>
        <p:nvSpPr>
          <p:cNvPr id="356" name="CustomShape 4"/>
          <p:cNvSpPr/>
          <p:nvPr/>
        </p:nvSpPr>
        <p:spPr>
          <a:xfrm>
            <a:off x="2753640" y="252000"/>
            <a:ext cx="624564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15000"/>
              </a:lnSpc>
              <a:spcBef>
                <a:spcPts val="601"/>
              </a:spcBef>
              <a:spcAft>
                <a:spcPts val="1001"/>
              </a:spcAft>
            </a:pPr>
            <a:r>
              <a:rPr b="0" lang="pt-BR" sz="1800" spc="-1" strike="noStrike">
                <a:solidFill>
                  <a:srgbClr val="f67031"/>
                </a:solidFill>
                <a:latin typeface="Nunito Sans"/>
                <a:ea typeface="Nunito Sans"/>
              </a:rPr>
              <a:t>6º Passo:</a:t>
            </a: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 Remoção da imagem de fundo, destacando as amêndoas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944280" y="69480"/>
            <a:ext cx="7466760" cy="96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RESULTADOS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08A44D76-161E-4C1A-A1CC-80571B99CE69}" type="slidenum">
              <a:rPr b="0" lang="pt-BR" sz="1000" spc="-1" strike="noStrike">
                <a:solidFill>
                  <a:srgbClr val="666666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pic>
        <p:nvPicPr>
          <p:cNvPr id="359" name="Shape 282" descr=""/>
          <p:cNvPicPr/>
          <p:nvPr/>
        </p:nvPicPr>
        <p:blipFill>
          <a:blip r:embed="rId1"/>
          <a:stretch/>
        </p:blipFill>
        <p:spPr>
          <a:xfrm>
            <a:off x="2383560" y="1031400"/>
            <a:ext cx="4587840" cy="380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944280" y="69480"/>
            <a:ext cx="7466760" cy="96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OBSERVAÇÕES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595F3EDB-826E-403B-829E-DDCAB735D77B}" type="slidenum">
              <a:rPr b="0" lang="pt-BR" sz="1000" spc="-1" strike="noStrike">
                <a:solidFill>
                  <a:srgbClr val="666666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pic>
        <p:nvPicPr>
          <p:cNvPr id="362" name="Shape 296" descr=""/>
          <p:cNvPicPr/>
          <p:nvPr/>
        </p:nvPicPr>
        <p:blipFill>
          <a:blip r:embed="rId1"/>
          <a:stretch/>
        </p:blipFill>
        <p:spPr>
          <a:xfrm>
            <a:off x="609120" y="1496880"/>
            <a:ext cx="2696400" cy="2851200"/>
          </a:xfrm>
          <a:prstGeom prst="rect">
            <a:avLst/>
          </a:prstGeom>
          <a:ln>
            <a:noFill/>
          </a:ln>
        </p:spPr>
      </p:pic>
      <p:pic>
        <p:nvPicPr>
          <p:cNvPr id="363" name="Shape 297" descr=""/>
          <p:cNvPicPr/>
          <p:nvPr/>
        </p:nvPicPr>
        <p:blipFill>
          <a:blip r:embed="rId2"/>
          <a:stretch/>
        </p:blipFill>
        <p:spPr>
          <a:xfrm>
            <a:off x="4377960" y="1903680"/>
            <a:ext cx="599400" cy="2037600"/>
          </a:xfrm>
          <a:prstGeom prst="rect">
            <a:avLst/>
          </a:prstGeom>
          <a:ln>
            <a:noFill/>
          </a:ln>
        </p:spPr>
      </p:pic>
      <p:pic>
        <p:nvPicPr>
          <p:cNvPr id="364" name="Shape 298" descr=""/>
          <p:cNvPicPr/>
          <p:nvPr/>
        </p:nvPicPr>
        <p:blipFill>
          <a:blip r:embed="rId3"/>
          <a:stretch/>
        </p:blipFill>
        <p:spPr>
          <a:xfrm>
            <a:off x="6608160" y="1496880"/>
            <a:ext cx="1120680" cy="1283040"/>
          </a:xfrm>
          <a:prstGeom prst="rect">
            <a:avLst/>
          </a:prstGeom>
          <a:ln>
            <a:noFill/>
          </a:ln>
        </p:spPr>
      </p:pic>
      <p:pic>
        <p:nvPicPr>
          <p:cNvPr id="365" name="Shape 299" descr=""/>
          <p:cNvPicPr/>
          <p:nvPr/>
        </p:nvPicPr>
        <p:blipFill>
          <a:blip r:embed="rId4"/>
          <a:stretch/>
        </p:blipFill>
        <p:spPr>
          <a:xfrm>
            <a:off x="6892200" y="3046680"/>
            <a:ext cx="994320" cy="1008360"/>
          </a:xfrm>
          <a:prstGeom prst="rect">
            <a:avLst/>
          </a:prstGeom>
          <a:ln>
            <a:noFill/>
          </a:ln>
        </p:spPr>
      </p:pic>
      <p:sp>
        <p:nvSpPr>
          <p:cNvPr id="366" name="CustomShape 3"/>
          <p:cNvSpPr/>
          <p:nvPr/>
        </p:nvSpPr>
        <p:spPr>
          <a:xfrm>
            <a:off x="3499560" y="2769840"/>
            <a:ext cx="547920" cy="30528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rgbClr val="f670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4"/>
          <p:cNvSpPr/>
          <p:nvPr/>
        </p:nvSpPr>
        <p:spPr>
          <a:xfrm>
            <a:off x="5754960" y="3245760"/>
            <a:ext cx="547920" cy="30528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rgbClr val="f6703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5"/>
          <p:cNvSpPr/>
          <p:nvPr/>
        </p:nvSpPr>
        <p:spPr>
          <a:xfrm>
            <a:off x="5754960" y="2233080"/>
            <a:ext cx="547920" cy="30528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rgbClr val="f6703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105840" y="284040"/>
            <a:ext cx="2397600" cy="367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f67031"/>
                </a:solidFill>
                <a:latin typeface="Nunito Sans"/>
                <a:ea typeface="Nunito Sans"/>
              </a:rPr>
              <a:t>4.</a:t>
            </a:r>
            <a:br/>
            <a:r>
              <a:rPr b="0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CONCLUSÃO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277200" y="3983040"/>
            <a:ext cx="202356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34EA5773-C3EA-437F-801A-DF747DBB8C6D}" type="slidenum">
              <a:rPr b="0" lang="pt-BR" sz="1000" spc="-1" strike="noStrike">
                <a:solidFill>
                  <a:srgbClr val="666666"/>
                </a:solidFill>
                <a:latin typeface="Nunito Sans"/>
                <a:ea typeface="Nunito Sans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  <p:grpSp>
        <p:nvGrpSpPr>
          <p:cNvPr id="372" name="Group 4"/>
          <p:cNvGrpSpPr/>
          <p:nvPr/>
        </p:nvGrpSpPr>
        <p:grpSpPr>
          <a:xfrm>
            <a:off x="4474440" y="906840"/>
            <a:ext cx="3175560" cy="3329280"/>
            <a:chOff x="4474440" y="906840"/>
            <a:chExt cx="3175560" cy="3329280"/>
          </a:xfrm>
        </p:grpSpPr>
        <p:sp>
          <p:nvSpPr>
            <p:cNvPr id="373" name="CustomShape 5"/>
            <p:cNvSpPr/>
            <p:nvPr/>
          </p:nvSpPr>
          <p:spPr>
            <a:xfrm>
              <a:off x="4474440" y="1314000"/>
              <a:ext cx="2799720" cy="2799720"/>
            </a:xfrm>
            <a:custGeom>
              <a:avLst/>
              <a:gdLst/>
              <a:ahLst/>
              <a:rect l="l" t="t" r="r" b="b"/>
              <a:pathLst>
                <a:path w="15077" h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6"/>
            <p:cNvSpPr/>
            <p:nvPr/>
          </p:nvSpPr>
          <p:spPr>
            <a:xfrm>
              <a:off x="4836240" y="1675800"/>
              <a:ext cx="2076120" cy="2076120"/>
            </a:xfrm>
            <a:custGeom>
              <a:avLst/>
              <a:gdLst/>
              <a:ahLst/>
              <a:rect l="l" t="t" r="r" b="b"/>
              <a:pathLst>
                <a:path w="11180" h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5" name="CustomShape 7"/>
            <p:cNvSpPr/>
            <p:nvPr/>
          </p:nvSpPr>
          <p:spPr>
            <a:xfrm>
              <a:off x="5560200" y="2399760"/>
              <a:ext cx="628200" cy="628200"/>
            </a:xfrm>
            <a:custGeom>
              <a:avLst/>
              <a:gdLst/>
              <a:ahLst/>
              <a:rect l="l" t="t" r="r" b="b"/>
              <a:pathLst>
                <a:path w="3386" h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CustomShape 8"/>
            <p:cNvSpPr/>
            <p:nvPr/>
          </p:nvSpPr>
          <p:spPr>
            <a:xfrm>
              <a:off x="5198400" y="2037960"/>
              <a:ext cx="1352160" cy="1352160"/>
            </a:xfrm>
            <a:custGeom>
              <a:avLst/>
              <a:gdLst/>
              <a:ahLst/>
              <a:rect l="l" t="t" r="r" b="b"/>
              <a:pathLst>
                <a:path w="7283" h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9"/>
            <p:cNvSpPr/>
            <p:nvPr/>
          </p:nvSpPr>
          <p:spPr>
            <a:xfrm>
              <a:off x="4551480" y="3711600"/>
              <a:ext cx="555840" cy="524520"/>
            </a:xfrm>
            <a:custGeom>
              <a:avLst/>
              <a:gdLst/>
              <a:ahLst/>
              <a:rect l="l" t="t" r="r" b="b"/>
              <a:pathLst>
                <a:path w="2997" h="282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10"/>
            <p:cNvSpPr/>
            <p:nvPr/>
          </p:nvSpPr>
          <p:spPr>
            <a:xfrm>
              <a:off x="6645960" y="3711600"/>
              <a:ext cx="551520" cy="524520"/>
            </a:xfrm>
            <a:custGeom>
              <a:avLst/>
              <a:gdLst/>
              <a:ahLst/>
              <a:rect l="l" t="t" r="r" b="b"/>
              <a:pathLst>
                <a:path w="2973" h="2827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11"/>
            <p:cNvSpPr/>
            <p:nvPr/>
          </p:nvSpPr>
          <p:spPr>
            <a:xfrm>
              <a:off x="5786640" y="906840"/>
              <a:ext cx="1863360" cy="1895040"/>
            </a:xfrm>
            <a:custGeom>
              <a:avLst/>
              <a:gdLst/>
              <a:ahLst/>
              <a:rect l="l" t="t" r="r" b="b"/>
              <a:pathLst>
                <a:path w="10035" h="10206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0AA12202-1615-488B-B5C3-2FEAF169FADF}" type="slidenum">
              <a:rPr b="0" lang="pt-BR" sz="1000" spc="-1" strike="noStrike">
                <a:solidFill>
                  <a:srgbClr val="666666"/>
                </a:solidFill>
                <a:latin typeface="Nunito Sans"/>
                <a:ea typeface="Nunito Sans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743400" y="493560"/>
            <a:ext cx="7466760" cy="42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42360" algn="just">
              <a:lnSpc>
                <a:spcPct val="100000"/>
              </a:lnSpc>
              <a:buClr>
                <a:srgbClr val="f67031"/>
              </a:buClr>
              <a:buFont typeface="Nunito Sans"/>
              <a:buChar char="✔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Segmentação das amêndoas e a extração individual sem necessidade de padronização da imagem de entrada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360" algn="just">
              <a:lnSpc>
                <a:spcPct val="100000"/>
              </a:lnSpc>
              <a:buClr>
                <a:srgbClr val="f67031"/>
              </a:buClr>
              <a:buFont typeface="Nunito Sans"/>
              <a:buChar char="✔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Quantidade de amêndoas na tábua de corte pode variar (1 a 300)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f67031"/>
              </a:buClr>
              <a:buFont typeface="Nunito Sans"/>
              <a:buChar char="✘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Sobreposição das amêndoas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Para melhores resultados: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360" algn="just">
              <a:lnSpc>
                <a:spcPct val="100000"/>
              </a:lnSpc>
              <a:buClr>
                <a:srgbClr val="f67031"/>
              </a:buClr>
              <a:buFont typeface="Nunito Sans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Iluminação adequada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marL="457200" indent="-342360" algn="just">
              <a:lnSpc>
                <a:spcPct val="100000"/>
              </a:lnSpc>
              <a:buClr>
                <a:srgbClr val="f67031"/>
              </a:buClr>
              <a:buFont typeface="Nunito Sans"/>
              <a:buChar char="●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Limpeza da tábua de corte</a:t>
            </a: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234360" y="575640"/>
            <a:ext cx="2045520" cy="25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Nunito Sans ExtraBold"/>
                <a:ea typeface="Nunito Sans ExtraBold"/>
              </a:rPr>
              <a:t>Roteiro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2846520" y="482400"/>
            <a:ext cx="5913360" cy="426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marL="457200" indent="-342360">
              <a:lnSpc>
                <a:spcPct val="250000"/>
              </a:lnSpc>
              <a:spcBef>
                <a:spcPts val="601"/>
              </a:spcBef>
              <a:buClr>
                <a:srgbClr val="999999"/>
              </a:buClr>
              <a:buFont typeface="Nunito Sans"/>
              <a:buAutoNum type="arabicPeriod"/>
            </a:pPr>
            <a:r>
              <a:rPr b="1" lang="pt-BR" sz="1800" spc="-1" strike="noStrike">
                <a:solidFill>
                  <a:srgbClr val="f67031"/>
                </a:solidFill>
                <a:latin typeface="Nunito Sans"/>
                <a:ea typeface="Nunito Sans"/>
              </a:rPr>
              <a:t>INTRODUÇÃO</a:t>
            </a: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250000"/>
              </a:lnSpc>
              <a:buClr>
                <a:srgbClr val="999999"/>
              </a:buClr>
              <a:buFont typeface="Nunito Sans"/>
              <a:buAutoNum type="arabicPeriod"/>
            </a:pPr>
            <a:r>
              <a:rPr b="1" lang="pt-BR" sz="1800" spc="-1" strike="noStrike">
                <a:solidFill>
                  <a:srgbClr val="f67031"/>
                </a:solidFill>
                <a:latin typeface="Nunito Sans"/>
                <a:ea typeface="Nunito Sans"/>
              </a:rPr>
              <a:t>SEGMENTAÇÃO DE AMÊNDOAS</a:t>
            </a: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250000"/>
              </a:lnSpc>
              <a:buClr>
                <a:srgbClr val="999999"/>
              </a:buClr>
              <a:buFont typeface="Nunito Sans"/>
              <a:buAutoNum type="arabicPeriod"/>
            </a:pPr>
            <a:r>
              <a:rPr b="1" lang="pt-BR" sz="1800" spc="-1" strike="noStrike">
                <a:solidFill>
                  <a:srgbClr val="f67031"/>
                </a:solidFill>
                <a:latin typeface="Nunito Sans"/>
                <a:ea typeface="Nunito Sans"/>
              </a:rPr>
              <a:t>CONCLUSÃO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A640DC9C-7120-40B8-B146-A90AB5DEAEB0}" type="slidenum">
              <a:rPr b="0" lang="pt-BR" sz="1000" spc="-1" strike="noStrike">
                <a:solidFill>
                  <a:srgbClr val="666666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grpSp>
        <p:nvGrpSpPr>
          <p:cNvPr id="263" name="Group 4"/>
          <p:cNvGrpSpPr/>
          <p:nvPr/>
        </p:nvGrpSpPr>
        <p:grpSpPr>
          <a:xfrm>
            <a:off x="1180080" y="3447360"/>
            <a:ext cx="1100160" cy="1435320"/>
            <a:chOff x="1180080" y="3447360"/>
            <a:chExt cx="1100160" cy="1435320"/>
          </a:xfrm>
        </p:grpSpPr>
        <p:sp>
          <p:nvSpPr>
            <p:cNvPr id="264" name="CustomShape 5"/>
            <p:cNvSpPr/>
            <p:nvPr/>
          </p:nvSpPr>
          <p:spPr>
            <a:xfrm>
              <a:off x="1268640" y="3634560"/>
              <a:ext cx="1011600" cy="1248120"/>
            </a:xfrm>
            <a:custGeom>
              <a:avLst/>
              <a:gdLst/>
              <a:ahLst/>
              <a:rect l="l" t="t" r="r" b="b"/>
              <a:pathLst>
                <a:path w="15004" h="1851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6"/>
            <p:cNvSpPr/>
            <p:nvPr/>
          </p:nvSpPr>
          <p:spPr>
            <a:xfrm>
              <a:off x="1180080" y="3516480"/>
              <a:ext cx="1018080" cy="1248120"/>
            </a:xfrm>
            <a:custGeom>
              <a:avLst/>
              <a:gdLst/>
              <a:ahLst/>
              <a:rect l="l" t="t" r="r" b="b"/>
              <a:pathLst>
                <a:path w="15101" h="1851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7"/>
            <p:cNvSpPr/>
            <p:nvPr/>
          </p:nvSpPr>
          <p:spPr>
            <a:xfrm>
              <a:off x="1737000" y="3528000"/>
              <a:ext cx="120960" cy="120960"/>
            </a:xfrm>
            <a:custGeom>
              <a:avLst/>
              <a:gdLst/>
              <a:ahLst/>
              <a:rect l="l" t="t" r="r" b="b"/>
              <a:pathLst>
                <a:path w="1804" h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8"/>
            <p:cNvSpPr/>
            <p:nvPr/>
          </p:nvSpPr>
          <p:spPr>
            <a:xfrm>
              <a:off x="1513440" y="3528000"/>
              <a:ext cx="120960" cy="120960"/>
            </a:xfrm>
            <a:custGeom>
              <a:avLst/>
              <a:gdLst/>
              <a:ahLst/>
              <a:rect l="l" t="t" r="r" b="b"/>
              <a:pathLst>
                <a:path w="1803" h="1804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9"/>
            <p:cNvSpPr/>
            <p:nvPr/>
          </p:nvSpPr>
          <p:spPr>
            <a:xfrm>
              <a:off x="1289880" y="3528000"/>
              <a:ext cx="120960" cy="120960"/>
            </a:xfrm>
            <a:custGeom>
              <a:avLst/>
              <a:gdLst/>
              <a:ahLst/>
              <a:rect l="l" t="t" r="r" b="b"/>
              <a:pathLst>
                <a:path w="1803" h="1804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10"/>
            <p:cNvSpPr/>
            <p:nvPr/>
          </p:nvSpPr>
          <p:spPr>
            <a:xfrm>
              <a:off x="1341000" y="4380480"/>
              <a:ext cx="360720" cy="360"/>
            </a:xfrm>
            <a:custGeom>
              <a:avLst/>
              <a:gdLst/>
              <a:ahLst/>
              <a:rect l="l" t="t" r="r" b="b"/>
              <a:pathLst>
                <a:path w="5359" h="1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11"/>
            <p:cNvSpPr/>
            <p:nvPr/>
          </p:nvSpPr>
          <p:spPr>
            <a:xfrm>
              <a:off x="1341000" y="4231080"/>
              <a:ext cx="68940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12"/>
            <p:cNvSpPr/>
            <p:nvPr/>
          </p:nvSpPr>
          <p:spPr>
            <a:xfrm>
              <a:off x="1341000" y="4083120"/>
              <a:ext cx="68940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13"/>
            <p:cNvSpPr/>
            <p:nvPr/>
          </p:nvSpPr>
          <p:spPr>
            <a:xfrm>
              <a:off x="1341000" y="3933720"/>
              <a:ext cx="689400" cy="360"/>
            </a:xfrm>
            <a:custGeom>
              <a:avLst/>
              <a:gdLst/>
              <a:ahLst/>
              <a:rect l="l" t="t" r="r" b="b"/>
              <a:pathLst>
                <a:path w="10230" h="1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14"/>
            <p:cNvSpPr/>
            <p:nvPr/>
          </p:nvSpPr>
          <p:spPr>
            <a:xfrm>
              <a:off x="1960560" y="3528000"/>
              <a:ext cx="120960" cy="120960"/>
            </a:xfrm>
            <a:custGeom>
              <a:avLst/>
              <a:gdLst/>
              <a:ahLst/>
              <a:rect l="l" t="t" r="r" b="b"/>
              <a:pathLst>
                <a:path w="1803" h="1804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15"/>
            <p:cNvSpPr/>
            <p:nvPr/>
          </p:nvSpPr>
          <p:spPr>
            <a:xfrm>
              <a:off x="1353960" y="3447360"/>
              <a:ext cx="360" cy="13752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16"/>
            <p:cNvSpPr/>
            <p:nvPr/>
          </p:nvSpPr>
          <p:spPr>
            <a:xfrm>
              <a:off x="1577520" y="3447360"/>
              <a:ext cx="360" cy="13752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17"/>
            <p:cNvSpPr/>
            <p:nvPr/>
          </p:nvSpPr>
          <p:spPr>
            <a:xfrm>
              <a:off x="1801080" y="3447360"/>
              <a:ext cx="360" cy="13752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18"/>
            <p:cNvSpPr/>
            <p:nvPr/>
          </p:nvSpPr>
          <p:spPr>
            <a:xfrm>
              <a:off x="2024640" y="3447360"/>
              <a:ext cx="360" cy="137520"/>
            </a:xfrm>
            <a:custGeom>
              <a:avLst/>
              <a:gdLst/>
              <a:ahLst/>
              <a:rect l="l" t="t" r="r" b="b"/>
              <a:pathLst>
                <a:path w="1" h="2047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0" y="0"/>
            <a:ext cx="9143280" cy="96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TRABALHOS FUTUROS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F5A82289-6FB7-4AA4-B67A-D604238E5499}" type="slidenum">
              <a:rPr b="0" lang="pt-BR" sz="1000" spc="-1" strike="noStrike">
                <a:solidFill>
                  <a:srgbClr val="666666"/>
                </a:solidFill>
                <a:latin typeface="Nunito Sans"/>
                <a:ea typeface="Nunito Sans"/>
              </a:rPr>
              <a:t>&lt;número&gt;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681840" y="1150200"/>
            <a:ext cx="7789680" cy="33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42360">
              <a:lnSpc>
                <a:spcPct val="200000"/>
              </a:lnSpc>
              <a:buClr>
                <a:srgbClr val="000000"/>
              </a:buClr>
              <a:buFont typeface="Arial"/>
              <a:buAutoNum type="romanUcPeriod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Arial"/>
              </a:rPr>
              <a:t>Realização de testes com outros algoritmos de segmentação</a:t>
            </a: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200000"/>
              </a:lnSpc>
              <a:buClr>
                <a:srgbClr val="000000"/>
              </a:buClr>
              <a:buFont typeface="Arial"/>
              <a:buAutoNum type="romanUcPeriod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Arial"/>
              </a:rPr>
              <a:t>Seleção de outras características para classificação de amêndoas</a:t>
            </a: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200000"/>
              </a:lnSpc>
              <a:buClr>
                <a:srgbClr val="000000"/>
              </a:buClr>
              <a:buFont typeface="Arial"/>
              <a:buAutoNum type="romanUcPeriod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Arial"/>
              </a:rPr>
              <a:t>Aplicação de machine learning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224640" y="2158200"/>
            <a:ext cx="4207320" cy="20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Segmentação de amêndoas de cacau em imagens digitais de tábuas de corte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864000" y="72000"/>
            <a:ext cx="3744000" cy="165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Universidade Estadual de Santa Cruz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Autores: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Patrick Silva Ferraz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Prabhát Kumar de Oliveira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Orientadora: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Nunito Sans"/>
                <a:ea typeface="Nunito Sans"/>
              </a:rPr>
              <a:t>Drª. Marta Magda Dornelles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387" name="Shape 98" descr=""/>
          <p:cNvPicPr/>
          <p:nvPr/>
        </p:nvPicPr>
        <p:blipFill>
          <a:blip r:embed="rId2"/>
          <a:stretch/>
        </p:blipFill>
        <p:spPr>
          <a:xfrm>
            <a:off x="152640" y="128520"/>
            <a:ext cx="633960" cy="822240"/>
          </a:xfrm>
          <a:prstGeom prst="rect">
            <a:avLst/>
          </a:prstGeom>
          <a:ln>
            <a:noFill/>
          </a:ln>
        </p:spPr>
      </p:pic>
      <p:grpSp>
        <p:nvGrpSpPr>
          <p:cNvPr id="388" name="Group 3"/>
          <p:cNvGrpSpPr/>
          <p:nvPr/>
        </p:nvGrpSpPr>
        <p:grpSpPr>
          <a:xfrm>
            <a:off x="171360" y="4090680"/>
            <a:ext cx="692640" cy="877320"/>
            <a:chOff x="171360" y="4090680"/>
            <a:chExt cx="692640" cy="877320"/>
          </a:xfrm>
        </p:grpSpPr>
        <p:sp>
          <p:nvSpPr>
            <p:cNvPr id="389" name="CustomShape 4"/>
            <p:cNvSpPr/>
            <p:nvPr/>
          </p:nvSpPr>
          <p:spPr>
            <a:xfrm>
              <a:off x="171360" y="4715280"/>
              <a:ext cx="692640" cy="252720"/>
            </a:xfrm>
            <a:custGeom>
              <a:avLst/>
              <a:gdLst/>
              <a:ahLst/>
              <a:rect l="l" t="t" r="r" b="b"/>
              <a:pathLst>
                <a:path w="14736" h="5384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5"/>
            <p:cNvSpPr/>
            <p:nvPr/>
          </p:nvSpPr>
          <p:spPr>
            <a:xfrm>
              <a:off x="517320" y="4090680"/>
              <a:ext cx="360" cy="652320"/>
            </a:xfrm>
            <a:custGeom>
              <a:avLst/>
              <a:gdLst/>
              <a:ahLst/>
              <a:rect l="l" t="t" r="r" b="b"/>
              <a:pathLst>
                <a:path w="1" h="13883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6"/>
            <p:cNvSpPr/>
            <p:nvPr/>
          </p:nvSpPr>
          <p:spPr>
            <a:xfrm>
              <a:off x="547200" y="4104720"/>
              <a:ext cx="214560" cy="214560"/>
            </a:xfrm>
            <a:custGeom>
              <a:avLst/>
              <a:gdLst/>
              <a:ahLst/>
              <a:rect l="l" t="t" r="r" b="b"/>
              <a:pathLst>
                <a:path w="4579" h="458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7"/>
            <p:cNvSpPr/>
            <p:nvPr/>
          </p:nvSpPr>
          <p:spPr>
            <a:xfrm>
              <a:off x="576000" y="4188240"/>
              <a:ext cx="102600" cy="102600"/>
            </a:xfrm>
            <a:custGeom>
              <a:avLst/>
              <a:gdLst/>
              <a:ahLst/>
              <a:rect l="l" t="t" r="r" b="b"/>
              <a:pathLst>
                <a:path w="2193" h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8"/>
            <p:cNvSpPr/>
            <p:nvPr/>
          </p:nvSpPr>
          <p:spPr>
            <a:xfrm>
              <a:off x="192240" y="4294800"/>
              <a:ext cx="293760" cy="293760"/>
            </a:xfrm>
            <a:custGeom>
              <a:avLst/>
              <a:gdLst/>
              <a:ahLst/>
              <a:rect l="l" t="t" r="r" b="b"/>
              <a:pathLst>
                <a:path w="6260" h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9"/>
            <p:cNvSpPr/>
            <p:nvPr/>
          </p:nvSpPr>
          <p:spPr>
            <a:xfrm>
              <a:off x="286200" y="4388760"/>
              <a:ext cx="163080" cy="163080"/>
            </a:xfrm>
            <a:custGeom>
              <a:avLst/>
              <a:gdLst/>
              <a:ahLst/>
              <a:rect l="l" t="t" r="r" b="b"/>
              <a:pathLst>
                <a:path w="3484" h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solidFill>
              <a:srgbClr val="f67031"/>
            </a:solidFill>
            <a:ln w="19080">
              <a:solidFill>
                <a:srgbClr val="f6703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95" name="" descr=""/>
          <p:cNvPicPr/>
          <p:nvPr/>
        </p:nvPicPr>
        <p:blipFill>
          <a:blip r:embed="rId3"/>
          <a:stretch/>
        </p:blipFill>
        <p:spPr>
          <a:xfrm>
            <a:off x="2168640" y="4173840"/>
            <a:ext cx="2655360" cy="96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96480" y="284040"/>
            <a:ext cx="2385000" cy="367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f67031"/>
                </a:solidFill>
                <a:latin typeface="Nunito Sans"/>
                <a:ea typeface="Nunito Sans"/>
              </a:rPr>
              <a:t>1.</a:t>
            </a:r>
            <a:br/>
            <a:r>
              <a:rPr b="0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INTRODUÇÃO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277200" y="3983040"/>
            <a:ext cx="202356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215114F3-20F8-4B00-995C-087834D73FFE}" type="slidenum">
              <a:rPr b="0" lang="pt-BR" sz="1000" spc="-1" strike="noStrike">
                <a:solidFill>
                  <a:srgbClr val="ffffff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grpSp>
        <p:nvGrpSpPr>
          <p:cNvPr id="281" name="Group 4"/>
          <p:cNvGrpSpPr/>
          <p:nvPr/>
        </p:nvGrpSpPr>
        <p:grpSpPr>
          <a:xfrm>
            <a:off x="4127760" y="912960"/>
            <a:ext cx="3873960" cy="3317040"/>
            <a:chOff x="4127760" y="912960"/>
            <a:chExt cx="3873960" cy="3317040"/>
          </a:xfrm>
        </p:grpSpPr>
        <p:sp>
          <p:nvSpPr>
            <p:cNvPr id="282" name="CustomShape 5"/>
            <p:cNvSpPr/>
            <p:nvPr/>
          </p:nvSpPr>
          <p:spPr>
            <a:xfrm>
              <a:off x="4127760" y="3730680"/>
              <a:ext cx="1936800" cy="499320"/>
            </a:xfrm>
            <a:custGeom>
              <a:avLst/>
              <a:gdLst/>
              <a:ahLst/>
              <a:rect l="l" t="t" r="r" b="b"/>
              <a:pathLst>
                <a:path w="8306" h="2144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6"/>
            <p:cNvSpPr/>
            <p:nvPr/>
          </p:nvSpPr>
          <p:spPr>
            <a:xfrm>
              <a:off x="6064920" y="3730680"/>
              <a:ext cx="1936800" cy="499320"/>
            </a:xfrm>
            <a:custGeom>
              <a:avLst/>
              <a:gdLst/>
              <a:ahLst/>
              <a:rect l="l" t="t" r="r" b="b"/>
              <a:pathLst>
                <a:path w="8307" h="2144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7"/>
            <p:cNvSpPr/>
            <p:nvPr/>
          </p:nvSpPr>
          <p:spPr>
            <a:xfrm>
              <a:off x="4127760" y="912960"/>
              <a:ext cx="1936800" cy="3089880"/>
            </a:xfrm>
            <a:custGeom>
              <a:avLst/>
              <a:gdLst/>
              <a:ahLst/>
              <a:rect l="l" t="t" r="r" b="b"/>
              <a:pathLst>
                <a:path w="8306" h="1325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8"/>
            <p:cNvSpPr/>
            <p:nvPr/>
          </p:nvSpPr>
          <p:spPr>
            <a:xfrm>
              <a:off x="6064920" y="912960"/>
              <a:ext cx="1936800" cy="3089880"/>
            </a:xfrm>
            <a:custGeom>
              <a:avLst/>
              <a:gdLst/>
              <a:ahLst/>
              <a:rect l="l" t="t" r="r" b="b"/>
              <a:pathLst>
                <a:path w="8307" h="1325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2921400" y="297000"/>
            <a:ext cx="2694240" cy="54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INTRODUÇÃO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FC55E182-0BB5-4AA1-AF0B-86D8C9219052}" type="slidenum">
              <a:rPr b="0" lang="pt-BR" sz="1000" spc="-1" strike="noStrike">
                <a:solidFill>
                  <a:srgbClr val="666666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2754000" y="839520"/>
            <a:ext cx="6225840" cy="39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42360">
              <a:lnSpc>
                <a:spcPct val="115000"/>
              </a:lnSpc>
              <a:spcBef>
                <a:spcPts val="601"/>
              </a:spcBef>
              <a:buClr>
                <a:srgbClr val="000000"/>
              </a:buClr>
              <a:buFont typeface="Nunito Sans"/>
              <a:buChar char="▪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Para a produção de chocolate </a:t>
            </a:r>
            <a:r>
              <a:rPr b="0" i="1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gourmet </a:t>
            </a: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são utilizadas amêndoas de cacau de qualidade superior</a:t>
            </a: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Nunito Sans"/>
              <a:buChar char="▪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Prova de corte</a:t>
            </a:r>
            <a:endParaRPr b="0" lang="pt-BR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Nunito Sans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Inspeção para identificar amêndoas defeituosas</a:t>
            </a:r>
            <a:endParaRPr b="0" lang="pt-BR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spcBef>
                <a:spcPts val="1001"/>
              </a:spcBef>
              <a:buClr>
                <a:srgbClr val="000000"/>
              </a:buClr>
              <a:buFont typeface="Nunito Sans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Avaliação do beneficiamento nas etapas de produção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9" name="Shape 147" descr=""/>
          <p:cNvPicPr/>
          <p:nvPr/>
        </p:nvPicPr>
        <p:blipFill>
          <a:blip r:embed="rId2"/>
          <a:srcRect l="33925" t="0" r="28212" b="0"/>
          <a:stretch/>
        </p:blipFill>
        <p:spPr>
          <a:xfrm>
            <a:off x="0" y="0"/>
            <a:ext cx="258876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F6A46CDA-C0BB-4887-9589-C44473A52FC8}" type="slidenum">
              <a:rPr b="0" lang="pt-BR" sz="1000" spc="-1" strike="noStrike">
                <a:solidFill>
                  <a:srgbClr val="434343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0" y="367560"/>
            <a:ext cx="9143280" cy="54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TÁBUA DE CORTE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92" name="Shape 154" descr=""/>
          <p:cNvPicPr/>
          <p:nvPr/>
        </p:nvPicPr>
        <p:blipFill>
          <a:blip r:embed="rId1"/>
          <a:stretch/>
        </p:blipFill>
        <p:spPr>
          <a:xfrm>
            <a:off x="369720" y="1031400"/>
            <a:ext cx="8403480" cy="371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666152F0-D640-4BAE-A8E8-3E3F04A23DBD}" type="slidenum">
              <a:rPr b="0" lang="pt-BR" sz="1000" spc="-1" strike="noStrike">
                <a:solidFill>
                  <a:srgbClr val="666666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2999160" y="839520"/>
            <a:ext cx="5629680" cy="39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42360">
              <a:lnSpc>
                <a:spcPct val="115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Análise subjetiva de cada especialista</a:t>
            </a: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Classificação sujeita a falhas humanas</a:t>
            </a: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Tempo de realização do procedimento</a:t>
            </a: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Especialistas escassos</a:t>
            </a:r>
            <a:endParaRPr b="0" lang="pt-BR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Nunito Sans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Aposentadoria</a:t>
            </a:r>
            <a:endParaRPr b="0" lang="pt-BR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Nunito Sans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Falecimentos</a:t>
            </a:r>
            <a:endParaRPr b="0" lang="pt-BR" sz="1800" spc="-1" strike="noStrike">
              <a:latin typeface="Arial"/>
            </a:endParaRPr>
          </a:p>
          <a:p>
            <a:pPr lvl="1" marL="914400" indent="-342360">
              <a:lnSpc>
                <a:spcPct val="115000"/>
              </a:lnSpc>
              <a:buClr>
                <a:srgbClr val="000000"/>
              </a:buClr>
              <a:buFont typeface="Nunito Sans"/>
              <a:buChar char="○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Não há contratação</a:t>
            </a:r>
            <a:endParaRPr b="0" lang="pt-BR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Existe um equipamento que pode auxiliar a análise, mas é muito caro e a CEPLAC não dispõe de recursos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2797560" y="297000"/>
            <a:ext cx="5787360" cy="54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JUSTIFICATIVA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296" name="Shape 162" descr=""/>
          <p:cNvPicPr/>
          <p:nvPr/>
        </p:nvPicPr>
        <p:blipFill>
          <a:blip r:embed="rId2"/>
          <a:srcRect l="30197" t="0" r="40642" b="0"/>
          <a:stretch/>
        </p:blipFill>
        <p:spPr>
          <a:xfrm>
            <a:off x="0" y="0"/>
            <a:ext cx="2598840" cy="514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2920320" y="296640"/>
            <a:ext cx="5787360" cy="54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OBJETIVO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DF3A51F3-8E53-41F4-9FA9-AD21F8B33B19}" type="slidenum">
              <a:rPr b="0" lang="pt-BR" sz="1000" spc="-1" strike="noStrike">
                <a:solidFill>
                  <a:srgbClr val="666666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2999160" y="839520"/>
            <a:ext cx="5629680" cy="39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42360">
              <a:lnSpc>
                <a:spcPct val="115000"/>
              </a:lnSpc>
              <a:spcBef>
                <a:spcPts val="601"/>
              </a:spcBef>
              <a:buClr>
                <a:srgbClr val="000000"/>
              </a:buClr>
              <a:buFont typeface="Nunito Sans"/>
              <a:buChar char="▪"/>
            </a:pPr>
            <a:r>
              <a:rPr b="0" lang="pt-BR" sz="1800" spc="-1" strike="noStrike">
                <a:solidFill>
                  <a:srgbClr val="000000"/>
                </a:solidFill>
                <a:latin typeface="Nunito Sans"/>
                <a:ea typeface="Nunito Sans"/>
              </a:rPr>
              <a:t>Apresentar uma metodologia para segmentação de amêndoas em tábuas de corte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00" name="Shape 170" descr=""/>
          <p:cNvPicPr/>
          <p:nvPr/>
        </p:nvPicPr>
        <p:blipFill>
          <a:blip r:embed="rId2"/>
          <a:srcRect l="834" t="0" r="65908" b="0"/>
          <a:stretch/>
        </p:blipFill>
        <p:spPr>
          <a:xfrm>
            <a:off x="0" y="0"/>
            <a:ext cx="2600280" cy="514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2AE358D7-C834-410F-BDA6-C52CB717EDBE}" type="slidenum">
              <a:rPr b="0" lang="pt-BR" sz="1000" spc="-1" strike="noStrike">
                <a:solidFill>
                  <a:srgbClr val="ffffff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92C137D3-D1D0-45E5-965D-7A30C608D629}" type="slidenum">
              <a:rPr b="0" lang="pt-BR" sz="1000" spc="-1" strike="noStrike">
                <a:solidFill>
                  <a:srgbClr val="434343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0" y="367560"/>
            <a:ext cx="9143280" cy="54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CLASSES DE AMÊNDOAS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04" name="Shape 178" descr=""/>
          <p:cNvPicPr/>
          <p:nvPr/>
        </p:nvPicPr>
        <p:blipFill>
          <a:blip r:embed="rId1"/>
          <a:stretch/>
        </p:blipFill>
        <p:spPr>
          <a:xfrm>
            <a:off x="317520" y="1482120"/>
            <a:ext cx="1294560" cy="1561320"/>
          </a:xfrm>
          <a:prstGeom prst="rect">
            <a:avLst/>
          </a:prstGeom>
          <a:ln>
            <a:noFill/>
          </a:ln>
        </p:spPr>
      </p:pic>
      <p:pic>
        <p:nvPicPr>
          <p:cNvPr id="305" name="Shape 179" descr=""/>
          <p:cNvPicPr/>
          <p:nvPr/>
        </p:nvPicPr>
        <p:blipFill>
          <a:blip r:embed="rId2"/>
          <a:stretch/>
        </p:blipFill>
        <p:spPr>
          <a:xfrm>
            <a:off x="2759760" y="1486800"/>
            <a:ext cx="1294560" cy="1551960"/>
          </a:xfrm>
          <a:prstGeom prst="rect">
            <a:avLst/>
          </a:prstGeom>
          <a:ln>
            <a:noFill/>
          </a:ln>
        </p:spPr>
      </p:pic>
      <p:pic>
        <p:nvPicPr>
          <p:cNvPr id="306" name="Shape 180" descr=""/>
          <p:cNvPicPr/>
          <p:nvPr/>
        </p:nvPicPr>
        <p:blipFill>
          <a:blip r:embed="rId3"/>
          <a:stretch/>
        </p:blipFill>
        <p:spPr>
          <a:xfrm>
            <a:off x="5181480" y="1491480"/>
            <a:ext cx="1275480" cy="1542240"/>
          </a:xfrm>
          <a:prstGeom prst="rect">
            <a:avLst/>
          </a:prstGeom>
          <a:ln>
            <a:noFill/>
          </a:ln>
        </p:spPr>
      </p:pic>
      <p:pic>
        <p:nvPicPr>
          <p:cNvPr id="307" name="Shape 181" descr=""/>
          <p:cNvPicPr/>
          <p:nvPr/>
        </p:nvPicPr>
        <p:blipFill>
          <a:blip r:embed="rId4"/>
          <a:stretch/>
        </p:blipFill>
        <p:spPr>
          <a:xfrm>
            <a:off x="7584480" y="1486800"/>
            <a:ext cx="1275480" cy="1551960"/>
          </a:xfrm>
          <a:prstGeom prst="rect">
            <a:avLst/>
          </a:prstGeom>
          <a:ln>
            <a:noFill/>
          </a:ln>
        </p:spPr>
      </p:pic>
      <p:pic>
        <p:nvPicPr>
          <p:cNvPr id="308" name="Shape 182" descr=""/>
          <p:cNvPicPr/>
          <p:nvPr/>
        </p:nvPicPr>
        <p:blipFill>
          <a:blip r:embed="rId5"/>
          <a:stretch/>
        </p:blipFill>
        <p:spPr>
          <a:xfrm>
            <a:off x="1544760" y="3446280"/>
            <a:ext cx="1272960" cy="1567800"/>
          </a:xfrm>
          <a:prstGeom prst="rect">
            <a:avLst/>
          </a:prstGeom>
          <a:ln>
            <a:noFill/>
          </a:ln>
        </p:spPr>
      </p:pic>
      <p:pic>
        <p:nvPicPr>
          <p:cNvPr id="309" name="Shape 183" descr=""/>
          <p:cNvPicPr/>
          <p:nvPr/>
        </p:nvPicPr>
        <p:blipFill>
          <a:blip r:embed="rId6"/>
          <a:stretch/>
        </p:blipFill>
        <p:spPr>
          <a:xfrm>
            <a:off x="3973320" y="3454200"/>
            <a:ext cx="1266120" cy="1551960"/>
          </a:xfrm>
          <a:prstGeom prst="rect">
            <a:avLst/>
          </a:prstGeom>
          <a:ln>
            <a:noFill/>
          </a:ln>
        </p:spPr>
      </p:pic>
      <p:pic>
        <p:nvPicPr>
          <p:cNvPr id="310" name="Shape 184" descr=""/>
          <p:cNvPicPr/>
          <p:nvPr/>
        </p:nvPicPr>
        <p:blipFill>
          <a:blip r:embed="rId7"/>
          <a:stretch/>
        </p:blipFill>
        <p:spPr>
          <a:xfrm>
            <a:off x="6395040" y="3458880"/>
            <a:ext cx="1294560" cy="1542240"/>
          </a:xfrm>
          <a:prstGeom prst="rect">
            <a:avLst/>
          </a:prstGeom>
          <a:ln>
            <a:noFill/>
          </a:ln>
        </p:spPr>
      </p:pic>
      <p:pic>
        <p:nvPicPr>
          <p:cNvPr id="311" name="Shape 185" descr=""/>
          <p:cNvPicPr/>
          <p:nvPr/>
        </p:nvPicPr>
        <p:blipFill>
          <a:blip r:embed="rId8"/>
          <a:stretch/>
        </p:blipFill>
        <p:spPr>
          <a:xfrm>
            <a:off x="317520" y="1434960"/>
            <a:ext cx="1294560" cy="1561320"/>
          </a:xfrm>
          <a:prstGeom prst="rect">
            <a:avLst/>
          </a:prstGeom>
          <a:ln>
            <a:noFill/>
          </a:ln>
        </p:spPr>
      </p:pic>
      <p:pic>
        <p:nvPicPr>
          <p:cNvPr id="312" name="Shape 186" descr=""/>
          <p:cNvPicPr/>
          <p:nvPr/>
        </p:nvPicPr>
        <p:blipFill>
          <a:blip r:embed="rId9"/>
          <a:stretch/>
        </p:blipFill>
        <p:spPr>
          <a:xfrm>
            <a:off x="2759760" y="1439640"/>
            <a:ext cx="1294560" cy="1551960"/>
          </a:xfrm>
          <a:prstGeom prst="rect">
            <a:avLst/>
          </a:prstGeom>
          <a:ln>
            <a:noFill/>
          </a:ln>
        </p:spPr>
      </p:pic>
      <p:pic>
        <p:nvPicPr>
          <p:cNvPr id="313" name="Shape 187" descr=""/>
          <p:cNvPicPr/>
          <p:nvPr/>
        </p:nvPicPr>
        <p:blipFill>
          <a:blip r:embed="rId10"/>
          <a:stretch/>
        </p:blipFill>
        <p:spPr>
          <a:xfrm>
            <a:off x="5181480" y="1444320"/>
            <a:ext cx="1275480" cy="1542240"/>
          </a:xfrm>
          <a:prstGeom prst="rect">
            <a:avLst/>
          </a:prstGeom>
          <a:ln>
            <a:noFill/>
          </a:ln>
        </p:spPr>
      </p:pic>
      <p:pic>
        <p:nvPicPr>
          <p:cNvPr id="314" name="Shape 188" descr=""/>
          <p:cNvPicPr/>
          <p:nvPr/>
        </p:nvPicPr>
        <p:blipFill>
          <a:blip r:embed="rId11"/>
          <a:stretch/>
        </p:blipFill>
        <p:spPr>
          <a:xfrm>
            <a:off x="7584480" y="1439640"/>
            <a:ext cx="1275480" cy="1551960"/>
          </a:xfrm>
          <a:prstGeom prst="rect">
            <a:avLst/>
          </a:prstGeom>
          <a:ln>
            <a:noFill/>
          </a:ln>
        </p:spPr>
      </p:pic>
      <p:sp>
        <p:nvSpPr>
          <p:cNvPr id="315" name="CustomShape 4"/>
          <p:cNvSpPr/>
          <p:nvPr/>
        </p:nvSpPr>
        <p:spPr>
          <a:xfrm>
            <a:off x="17640" y="1041480"/>
            <a:ext cx="90151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434343"/>
                </a:solidFill>
                <a:latin typeface="Nunito Sans"/>
                <a:ea typeface="Nunito Sans"/>
              </a:rPr>
              <a:t>    </a:t>
            </a:r>
            <a:r>
              <a:rPr b="0" lang="pt-BR" sz="1800" spc="-1" strike="noStrike">
                <a:solidFill>
                  <a:srgbClr val="434343"/>
                </a:solidFill>
                <a:latin typeface="Nunito Sans"/>
                <a:ea typeface="Nunito Sans"/>
              </a:rPr>
              <a:t>Achatada                     Ardósia                  Germinada                   Inseto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98640" y="3020040"/>
            <a:ext cx="90151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434343"/>
                </a:solidFill>
                <a:latin typeface="Nunito Sans"/>
                <a:ea typeface="Nunito Sans"/>
              </a:rPr>
              <a:t>                 </a:t>
            </a:r>
            <a:r>
              <a:rPr b="0" lang="pt-BR" sz="1800" spc="-1" strike="noStrike">
                <a:solidFill>
                  <a:srgbClr val="434343"/>
                </a:solidFill>
                <a:latin typeface="Nunito Sans"/>
                <a:ea typeface="Nunito Sans"/>
              </a:rPr>
              <a:t>Parc. Marrom                 Marrom                     Violeta</a:t>
            </a:r>
            <a:endParaRPr b="0" lang="pt-BR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670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0" y="284040"/>
            <a:ext cx="2614680" cy="367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pt-BR" sz="4800" spc="-1" strike="noStrike">
                <a:solidFill>
                  <a:srgbClr val="f67031"/>
                </a:solidFill>
                <a:latin typeface="Nunito Sans"/>
                <a:ea typeface="Nunito Sans"/>
              </a:rPr>
              <a:t>2.</a:t>
            </a:r>
            <a:br/>
            <a:r>
              <a:rPr b="0" lang="pt-BR" sz="2400" spc="-1" strike="noStrike">
                <a:solidFill>
                  <a:srgbClr val="f67031"/>
                </a:solidFill>
                <a:latin typeface="Nunito Sans"/>
                <a:ea typeface="Nunito Sans"/>
              </a:rPr>
              <a:t>SEGMENTAÇÃODE AMÊNDOAS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277200" y="3983040"/>
            <a:ext cx="202356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"/>
          <p:cNvSpPr/>
          <p:nvPr/>
        </p:nvSpPr>
        <p:spPr>
          <a:xfrm>
            <a:off x="8556840" y="474984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531F55B2-E541-4A3C-911D-596190E421FE}" type="slidenum">
              <a:rPr b="0" lang="pt-BR" sz="1000" spc="-1" strike="noStrike">
                <a:solidFill>
                  <a:srgbClr val="ffffff"/>
                </a:solidFill>
                <a:latin typeface="Nunito Sans"/>
                <a:ea typeface="Nunito Sans"/>
              </a:rPr>
              <a:t>1</a:t>
            </a:fld>
            <a:endParaRPr b="0" lang="pt-BR" sz="1000" spc="-1" strike="noStrike">
              <a:latin typeface="Arial"/>
            </a:endParaRPr>
          </a:p>
        </p:txBody>
      </p:sp>
      <p:sp>
        <p:nvSpPr>
          <p:cNvPr id="320" name="CustomShape 4"/>
          <p:cNvSpPr/>
          <p:nvPr/>
        </p:nvSpPr>
        <p:spPr>
          <a:xfrm>
            <a:off x="4485960" y="1107000"/>
            <a:ext cx="3093480" cy="3093480"/>
          </a:xfrm>
          <a:custGeom>
            <a:avLst/>
            <a:gdLst/>
            <a:ahLst/>
            <a:rect l="l" t="t" r="r" b="b"/>
            <a:pathLst>
              <a:path w="16027" h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Application>LibreOffice/6.0.3.2$Linux_X86_64 LibreOffice_project/00m0$Build-2</Application>
  <Words>1523</Words>
  <Paragraphs>184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2018-08-18T00:17:36Z</dcterms:modified>
  <cp:revision>17</cp:revision>
  <dc:subject/>
  <dc:title>Segmentação de amêndoas de cacau e identificação de atributos para a automatização do teste de corte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28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